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2113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6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1_1#2c6a74fbe?vaa=1&amp;vcp=1&amp;vop=1&amp;pid=f7bc3d4a1&amp;color=36,64,97&amp;bt=1&amp;bbb=1"/>
              <p:cNvSpPr/>
              <p:nvPr/>
            </p:nvSpPr>
            <p:spPr>
              <a:xfrm>
                <a:off x="539496" y="2451499"/>
                <a:ext cx="11109960" cy="501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[河北部分学校2025高二期末]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的系数为20，则实数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1_1#2c6a74fbe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51499"/>
                <a:ext cx="11109960" cy="501333"/>
              </a:xfrm>
              <a:prstGeom prst="rect">
                <a:avLst/>
              </a:prstGeom>
              <a:blipFill>
                <a:blip r:embed="rId3"/>
                <a:stretch>
                  <a:fillRect l="-1317" b="-17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3_1#2c6a74fbe.bracket?vaa=1&amp;vcp=1&amp;vop=1&amp;pid=f7bc3d4a1&amp;color=36,64,97&amp;vpa=6"/>
          <p:cNvSpPr/>
          <p:nvPr/>
        </p:nvSpPr>
        <p:spPr>
          <a:xfrm>
            <a:off x="10550779" y="261602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1_2#2c6a74fbe.choices?vaa=1&amp;vcp=1&amp;vop=1&amp;pid=f7bc3d4a1&amp;color=36,64,97&amp;bbb=1"/>
          <p:cNvSpPr/>
          <p:nvPr/>
        </p:nvSpPr>
        <p:spPr>
          <a:xfrm>
            <a:off x="539496" y="296223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2_1#2c6a74fbe?vaa=1&amp;vcp=1&amp;vop=1&amp;pid=f7bc3d4a1&amp;color=36,64,97&amp;bbb=1&amp;hb=1"/>
              <p:cNvSpPr/>
              <p:nvPr/>
            </p:nvSpPr>
            <p:spPr>
              <a:xfrm>
                <a:off x="539496" y="3326720"/>
                <a:ext cx="11109960" cy="1281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,5，由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2_1#2c6a74fbe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26720"/>
                <a:ext cx="11109960" cy="1281240"/>
              </a:xfrm>
              <a:prstGeom prst="rect">
                <a:avLst/>
              </a:prstGeom>
              <a:blipFill>
                <a:blip r:embed="rId4"/>
                <a:stretch>
                  <a:fillRect l="-1317" r="-1976" b="-1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5_1#734bca7da?vaa=1&amp;vcp=1&amp;vop=1&amp;pid=f7bc3d4a1&amp;color=36,64,97&amp;bt=1&amp;bbb=1"/>
              <p:cNvSpPr/>
              <p:nvPr/>
            </p:nvSpPr>
            <p:spPr>
              <a:xfrm>
                <a:off x="539496" y="1493570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[四川成都蓉城联盟2025高二期末]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5_1#734bca7da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93570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7_1#734bca7da.bracket?vaa=1&amp;vcp=1&amp;vop=1&amp;pid=f7bc3d4a1&amp;color=36,64,97&amp;vpa=7"/>
          <p:cNvSpPr/>
          <p:nvPr/>
        </p:nvSpPr>
        <p:spPr>
          <a:xfrm>
            <a:off x="8945245" y="168007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25_2#734bca7da.choices?vaa=1&amp;vcp=1&amp;vop=1&amp;pid=f7bc3d4a1&amp;color=36,64,97&amp;bbb=1"/>
          <p:cNvSpPr/>
          <p:nvPr/>
        </p:nvSpPr>
        <p:spPr>
          <a:xfrm>
            <a:off x="539496" y="20242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.220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26_1#734bca7da?vaa=1&amp;vcp=1&amp;vop=1&amp;pid=f7bc3d4a1&amp;color=36,64,97&amp;bbb=1&amp;hb=1"/>
              <p:cNvSpPr/>
              <p:nvPr/>
            </p:nvSpPr>
            <p:spPr>
              <a:xfrm>
                <a:off x="539496" y="2388730"/>
                <a:ext cx="11109960" cy="31801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⋅2=160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提示：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表示6个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中有3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，有3个取2；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表示6个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中有4个取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，1个取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，1个取2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.其他情况不可能存在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的系数为220.故选D.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26_1#734bca7da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88730"/>
                <a:ext cx="11109960" cy="3180144"/>
              </a:xfrm>
              <a:prstGeom prst="rect">
                <a:avLst/>
              </a:prstGeom>
              <a:blipFill>
                <a:blip r:embed="rId4"/>
                <a:stretch>
                  <a:fillRect l="-1317" r="-1043" b="-2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9_1#6e659ae89?vaa=1&amp;vcp=1&amp;vop=1&amp;pid=f7bc3d4a1&amp;color=36,64,97&amp;bt=1&amp;bbb=1"/>
              <p:cNvSpPr/>
              <p:nvPr/>
            </p:nvSpPr>
            <p:spPr>
              <a:xfrm>
                <a:off x="539496" y="2595803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的展开式中常数项是10，则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29_1#6e659ae89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95803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1_1#6e659ae89.bracket?vaa=1&amp;vcp=1&amp;vop=1&amp;pid=f7bc3d4a1&amp;color=36,64,97&amp;vpa=8"/>
          <p:cNvSpPr/>
          <p:nvPr/>
        </p:nvSpPr>
        <p:spPr>
          <a:xfrm>
            <a:off x="6857365" y="2782303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9_2#6e659ae89.choices?vaa=1&amp;vcp=1&amp;vop=1&amp;pid=f7bc3d4a1&amp;color=36,64,97&amp;bbb=1"/>
              <p:cNvSpPr/>
              <p:nvPr/>
            </p:nvSpPr>
            <p:spPr>
              <a:xfrm>
                <a:off x="539496" y="3126473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39415" algn="l"/>
                    <a:tab pos="5853430" algn="l"/>
                    <a:tab pos="85769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C.1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29_2#6e659ae89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26473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0_1#6e659ae89?vaa=1&amp;vcp=1&amp;vop=1&amp;pid=f7bc3d4a1&amp;color=36,64,97&amp;bbb=1"/>
              <p:cNvSpPr/>
              <p:nvPr/>
            </p:nvSpPr>
            <p:spPr>
              <a:xfrm>
                <a:off x="539496" y="3490963"/>
                <a:ext cx="11109960" cy="9470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它的展开式中常数项是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0_1#6e659ae89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0963"/>
                <a:ext cx="11109960" cy="947039"/>
              </a:xfrm>
              <a:prstGeom prst="rect">
                <a:avLst/>
              </a:prstGeom>
              <a:blipFill>
                <a:blip r:embed="rId5"/>
                <a:stretch>
                  <a:fillRect l="-1317" b="-148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3_1#9aa670e35?vaa=1&amp;vcp=1&amp;vop=1&amp;pid=f7bc3d4a1&amp;color=36,64,97&amp;bt=1&amp;bbb=1"/>
              <p:cNvSpPr/>
              <p:nvPr/>
            </p:nvSpPr>
            <p:spPr>
              <a:xfrm>
                <a:off x="539496" y="2755315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3_1#9aa670e35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5315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5_1#9aa670e35.bracket?vaa=1&amp;vcp=1&amp;vop=1&amp;pid=f7bc3d4a1&amp;color=36,64,97&amp;vpa=9"/>
          <p:cNvSpPr/>
          <p:nvPr/>
        </p:nvSpPr>
        <p:spPr>
          <a:xfrm>
            <a:off x="9268587" y="283481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3_2#9aa670e35.choices?vaa=1&amp;vcp=1&amp;vop=1&amp;pid=f7bc3d4a1&amp;color=36,64,97&amp;bbb=1"/>
              <p:cNvSpPr/>
              <p:nvPr/>
            </p:nvSpPr>
            <p:spPr>
              <a:xfrm>
                <a:off x="539496" y="3169398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74315" algn="l"/>
                    <a:tab pos="5523230" algn="l"/>
                    <a:tab pos="83483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.27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B.35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33_2#9aa670e35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9398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4_1#9aa670e35?vaa=1&amp;vcp=1&amp;vop=1&amp;pid=f7bc3d4a1&amp;color=36,64,97&amp;bbb=1&amp;hb=1"/>
              <p:cNvSpPr/>
              <p:nvPr/>
            </p:nvSpPr>
            <p:spPr>
              <a:xfrm>
                <a:off x="539496" y="3530015"/>
                <a:ext cx="11109960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(−2)+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=−8+35=27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4_1#9aa670e35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30015"/>
                <a:ext cx="11109960" cy="782193"/>
              </a:xfrm>
              <a:prstGeom prst="rect">
                <a:avLst/>
              </a:prstGeom>
              <a:blipFill>
                <a:blip r:embed="rId5"/>
                <a:stretch>
                  <a:fillRect l="-1317" r="-1317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7_1#8451babb2?vaa=1&amp;vcp=1&amp;vop=1&amp;pid=f7bc3d4a1&amp;color=36,64,97&amp;bt=1&amp;bbb=1"/>
              <p:cNvSpPr/>
              <p:nvPr/>
            </p:nvSpPr>
            <p:spPr>
              <a:xfrm>
                <a:off x="539496" y="1892858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10.〈要点4,5〉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7_1#8451babb2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92858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9_1#8451babb2.bracket?vaa=1&amp;vcp=1&amp;vop=1&amp;pid=f7bc3d4a1&amp;color=36,64,97&amp;vpa=10"/>
          <p:cNvSpPr/>
          <p:nvPr/>
        </p:nvSpPr>
        <p:spPr>
          <a:xfrm>
            <a:off x="6618224" y="198264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37_2#8451babb2.choices?vaa=1&amp;vcp=1&amp;vop=1&amp;pid=f7bc3d4a1&amp;color=36,64,97&amp;bbb=1"/>
              <p:cNvSpPr/>
              <p:nvPr/>
            </p:nvSpPr>
            <p:spPr>
              <a:xfrm>
                <a:off x="539496" y="230351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52115" algn="l"/>
                    <a:tab pos="5662930" algn="l"/>
                    <a:tab pos="85896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−240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B.240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.360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4" name="QC_5_BD.37_2#8451babb2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3512"/>
                <a:ext cx="11109960" cy="360680"/>
              </a:xfrm>
              <a:prstGeom prst="rect">
                <a:avLst/>
              </a:prstGeom>
              <a:blipFill>
                <a:blip r:embed="rId4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8_1#8451babb2?vaa=1&amp;vcp=1&amp;vop=1&amp;pid=f7bc3d4a1&amp;color=36,64,97&amp;bbb=1&amp;hb=1"/>
              <p:cNvSpPr/>
              <p:nvPr/>
            </p:nvSpPr>
            <p:spPr>
              <a:xfrm>
                <a:off x="539496" y="2676829"/>
                <a:ext cx="11109960" cy="2459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表示六个因式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的乘积，展开式中要得到含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需有两个因式取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，一个因式取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，剩下的三个因式取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或有三个因式取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，两个因式取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，剩下的一个因式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⋅(−2)⋅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⋅(−2)=−120−120=−240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+1)−2(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8_1#8451babb2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6829"/>
                <a:ext cx="11109960" cy="2459165"/>
              </a:xfrm>
              <a:prstGeom prst="rect">
                <a:avLst/>
              </a:prstGeom>
              <a:blipFill>
                <a:blip r:embed="rId5"/>
                <a:stretch>
                  <a:fillRect l="-1317" r="-2634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1_1#e71e60957?vaa=1&amp;vcp=1&amp;vop=1&amp;pid=f7bc3d4a1&amp;color=36,64,97&amp;bt=1&amp;bbb=1"/>
              <p:cNvSpPr/>
              <p:nvPr/>
            </p:nvSpPr>
            <p:spPr>
              <a:xfrm>
                <a:off x="539496" y="2756489"/>
                <a:ext cx="11295063" cy="3827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11.〈要点6〉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估算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0.998+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0.998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的结果，精确到0.01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的近似值为(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41_1#e71e60957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6489"/>
                <a:ext cx="11295063" cy="382778"/>
              </a:xfrm>
              <a:prstGeom prst="rect">
                <a:avLst/>
              </a:prstGeom>
              <a:blipFill>
                <a:blip r:embed="rId3"/>
                <a:stretch>
                  <a:fillRect l="-1296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3_1#e71e60957.bracket?vaa=1&amp;vcp=1&amp;vop=1&amp;pid=f7bc3d4a1&amp;color=36,64,97&amp;vpa=11"/>
          <p:cNvSpPr/>
          <p:nvPr/>
        </p:nvSpPr>
        <p:spPr>
          <a:xfrm>
            <a:off x="11104944" y="286571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41_2#e71e60957.choices?vaa=1&amp;vcp=1&amp;vop=1&amp;pid=f7bc3d4a1&amp;color=36,64,97&amp;bbb=1"/>
          <p:cNvSpPr/>
          <p:nvPr/>
        </p:nvSpPr>
        <p:spPr>
          <a:xfrm>
            <a:off x="539496" y="314358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.30.84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B.31.84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C.30.40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.32.16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2_1#e71e60957?vaa=1&amp;vcp=1&amp;vop=1&amp;pid=f7bc3d4a1&amp;color=36,64,97&amp;bbb=1"/>
              <p:cNvSpPr/>
              <p:nvPr/>
            </p:nvSpPr>
            <p:spPr>
              <a:xfrm>
                <a:off x="539496" y="3508076"/>
                <a:ext cx="11109960" cy="791718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原式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=(1+0.998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−1=(2−0.002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×0.002+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−1≈32−0.16−1=30.84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2_1#e71e60957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8076"/>
                <a:ext cx="11109960" cy="791718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5_1#7cfbd7442?vaa=1&amp;vcp=1&amp;vop=1&amp;pid=f7bc3d4a1&amp;color=36,64,97&amp;bt=1&amp;bbb=1"/>
              <p:cNvSpPr/>
              <p:nvPr/>
            </p:nvSpPr>
            <p:spPr>
              <a:xfrm>
                <a:off x="539496" y="2548463"/>
                <a:ext cx="11109960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12.〈要点7〉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今天是星期四，经过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天后是星期(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45_1#7cfbd7442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548463"/>
                <a:ext cx="11109960" cy="361315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7_1#7cfbd7442.bracket?vaa=1&amp;vcp=1&amp;vop=1&amp;pid=f7bc3d4a1&amp;color=36,64,97&amp;vpa=12"/>
          <p:cNvSpPr/>
          <p:nvPr/>
        </p:nvSpPr>
        <p:spPr>
          <a:xfrm>
            <a:off x="5673408" y="263825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45_2#7cfbd7442.choices?vaa=1&amp;vcp=1&amp;vop=1&amp;pid=f7bc3d4a1&amp;color=36,64,97&amp;bbb=1"/>
          <p:cNvSpPr/>
          <p:nvPr/>
        </p:nvSpPr>
        <p:spPr>
          <a:xfrm>
            <a:off x="539496" y="2917145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.三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B.四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C.五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.六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6_1#7cfbd7442?vaa=1&amp;vcp=1&amp;vop=1&amp;pid=f7bc3d4a1&amp;color=36,64,97&amp;bbb=1&amp;hb=1"/>
              <p:cNvSpPr/>
              <p:nvPr/>
            </p:nvSpPr>
            <p:spPr>
              <a:xfrm>
                <a:off x="539496" y="3281635"/>
                <a:ext cx="11109960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=(56−1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×56−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，除了最后一项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外，其余的各项都能被7整除，所以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除以7的余数为6.又今天是星期四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，所以经过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天后是星期三，故选A.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6_1#7cfbd7442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81635"/>
                <a:ext cx="11109960" cy="1201293"/>
              </a:xfrm>
              <a:prstGeom prst="rect">
                <a:avLst/>
              </a:prstGeom>
              <a:blipFill>
                <a:blip r:embed="rId4"/>
                <a:stretch>
                  <a:fillRect l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49_1#34041773a?vcp=1&amp;vop=1&amp;pid=f7bc3d4a1&amp;color=36,64,97&amp;bt=1&amp;bbb=1"/>
              <p:cNvSpPr/>
              <p:nvPr/>
            </p:nvSpPr>
            <p:spPr>
              <a:xfrm>
                <a:off x="539496" y="230945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13.〈要点7〉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[湖北仙桃2025高二期中]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用二项式定理证明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可以被100整除.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49_1#34041773a?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0945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34041773a?vcp=1&amp;vop=1&amp;pid=f7bc3d4a1&amp;color=36,64,97&amp;bbb=1"/>
              <p:cNvSpPr/>
              <p:nvPr/>
            </p:nvSpPr>
            <p:spPr>
              <a:xfrm>
                <a:off x="539496" y="2670384"/>
                <a:ext cx="11109960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⋅10+1)−1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能被100整除．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50_1#34041773a?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70384"/>
                <a:ext cx="11109960" cy="2030159"/>
              </a:xfrm>
              <a:prstGeom prst="rect">
                <a:avLst/>
              </a:prstGeom>
              <a:blipFill>
                <a:blip r:embed="rId4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21616607?vcp=1&amp;pid=143bec3e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51_1#aee2c6865?vaa=1&amp;vcp=1&amp;vop=1&amp;pid=721616607&amp;color=36,64,97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[江苏盐城中学2024高二期中]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的展开式中二项式系数的最大值为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的展开式中二项式系数的最大值为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51_1#aee2c6865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53_1#aee2c6865.bracket?vaa=1&amp;vcp=1&amp;vop=1&amp;pid=721616607&amp;color=36,64,97&amp;vpa=13"/>
          <p:cNvSpPr/>
          <p:nvPr/>
        </p:nvSpPr>
        <p:spPr>
          <a:xfrm>
            <a:off x="7477252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51_2#aee2c6865.choices?vaa=1&amp;vcp=1&amp;vop=1&amp;pid=721616607&amp;color=36,64,97&amp;bbb=1"/>
          <p:cNvSpPr/>
          <p:nvPr/>
        </p:nvSpPr>
        <p:spPr>
          <a:xfrm>
            <a:off x="539496" y="19840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52_1#aee2c6865?vaa=1&amp;vcp=1&amp;vop=1&amp;pid=721616607&amp;color=36,64,97&amp;bbb=1"/>
              <p:cNvSpPr/>
              <p:nvPr/>
            </p:nvSpPr>
            <p:spPr>
              <a:xfrm>
                <a:off x="539496" y="2348571"/>
                <a:ext cx="11109960" cy="92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!⋅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！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!⋅(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+1)！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11=6×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52_1#aee2c6865?vaa=1&amp;vcp=1&amp;vop=1&amp;pid=72161660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48571"/>
                <a:ext cx="11109960" cy="927100"/>
              </a:xfrm>
              <a:prstGeom prst="rect">
                <a:avLst/>
              </a:prstGeom>
              <a:blipFill>
                <a:blip r:embed="rId4"/>
                <a:stretch>
                  <a:fillRect l="-1317" b="-85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5_1#12d9b0c02?vaa=1&amp;vcp=1&amp;vop=1&amp;pid=721616607&amp;color=36,64,97&amp;bt=1&amp;bbb=1&amp;hb=1"/>
              <p:cNvSpPr/>
              <p:nvPr/>
            </p:nvSpPr>
            <p:spPr>
              <a:xfrm>
                <a:off x="539496" y="2372791"/>
                <a:ext cx="11109960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15.〈要点9〉（多选）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[安徽滁州九校2024高二期中联考]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的展开式中第4项与第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9项的二项式系数相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等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则展开式中系数最大的项为(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5_1#12d9b0c02?vaa=1&amp;vcp=1&amp;vop=1&amp;pid=721616607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72791"/>
                <a:ext cx="11109960" cy="935355"/>
              </a:xfrm>
              <a:prstGeom prst="rect">
                <a:avLst/>
              </a:prstGeom>
              <a:blipFill>
                <a:blip r:embed="rId3"/>
                <a:stretch>
                  <a:fillRect l="-1317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57_1#12d9b0c02.bracket?vaa=1&amp;vcp=1&amp;vop=1&amp;pid=721616607&amp;color=36,64,97&amp;vpa=14&amp;bbb=1"/>
          <p:cNvSpPr/>
          <p:nvPr/>
        </p:nvSpPr>
        <p:spPr>
          <a:xfrm>
            <a:off x="3927221" y="3028936"/>
            <a:ext cx="53816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5_2#12d9b0c02.choices?vaa=1&amp;vcp=1&amp;vop=1&amp;pid=721616607&amp;color=36,64,97&amp;bbb=1"/>
          <p:cNvSpPr/>
          <p:nvPr/>
        </p:nvSpPr>
        <p:spPr>
          <a:xfrm>
            <a:off x="539496" y="336097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.第7项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6_1#12d9b0c02?vaa=1&amp;vcp=1&amp;vop=1&amp;pid=721616607&amp;color=36,64,97&amp;bbb=1&amp;hb=1"/>
              <p:cNvSpPr/>
              <p:nvPr/>
            </p:nvSpPr>
            <p:spPr>
              <a:xfrm>
                <a:off x="539496" y="3734294"/>
                <a:ext cx="11109960" cy="938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的展开式中第4项与第9项的二项式系数相等，所以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，由于展开式中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项的系数与二项式系数相等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，故展开式中系数最大的项为第6项和第7项．故选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56_1#12d9b0c02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34294"/>
                <a:ext cx="11109960" cy="938340"/>
              </a:xfrm>
              <a:prstGeom prst="rect">
                <a:avLst/>
              </a:prstGeom>
              <a:blipFill>
                <a:blip r:embed="rId4"/>
                <a:stretch>
                  <a:fillRect l="-1317" r="-384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f4c08ed7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f4c08ed7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af4c08ed7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9_1#73f928716?vaa=1&amp;vcp=1&amp;vop=1&amp;pid=721616607&amp;color=36,64,97&amp;bt=1&amp;bbb=1"/>
              <p:cNvSpPr/>
              <p:nvPr/>
            </p:nvSpPr>
            <p:spPr>
              <a:xfrm>
                <a:off x="539496" y="1573644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16.〈要点10〉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9_1#73f928716?vaa=1&amp;vcp=1&amp;vop=1&amp;pid=721616607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73644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1_1#73f928716.bracket?vaa=1&amp;vcp=1&amp;vop=1&amp;pid=721616607&amp;color=36,64,97&amp;vpa=15"/>
          <p:cNvSpPr/>
          <p:nvPr/>
        </p:nvSpPr>
        <p:spPr>
          <a:xfrm>
            <a:off x="10479215" y="16531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9_2#73f928716.choices?vaa=1&amp;vcp=1&amp;vop=1&amp;pid=721616607&amp;color=36,64,97&amp;bbb=1"/>
              <p:cNvSpPr/>
              <p:nvPr/>
            </p:nvSpPr>
            <p:spPr>
              <a:xfrm>
                <a:off x="539496" y="1945754"/>
                <a:ext cx="11109960" cy="10177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为展开式的二项式系数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9_2#73f928716.choices?vaa=1&amp;vcp=1&amp;vop=1&amp;pid=72161660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45754"/>
                <a:ext cx="11109960" cy="1017778"/>
              </a:xfrm>
              <a:prstGeom prst="rect">
                <a:avLst/>
              </a:prstGeom>
              <a:blipFill>
                <a:blip r:embed="rId4"/>
                <a:stretch>
                  <a:fillRect l="-1317" b="-8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0_1#73f928716?vaa=1&amp;vcp=1&amp;vop=1&amp;pid=721616607&amp;color=36,64,97&amp;bbb=1&amp;hb=1"/>
              <p:cNvSpPr/>
              <p:nvPr/>
            </p:nvSpPr>
            <p:spPr>
              <a:xfrm>
                <a:off x="539496" y="2972104"/>
                <a:ext cx="11109960" cy="2119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由二项式定理易知选项A错误；令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，故选项B错误；令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①+②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，故选项C正确；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的展开式的各项系数之和减去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就相当于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，故选项D错误.故选C.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0_1#73f928716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72104"/>
                <a:ext cx="11109960" cy="2119059"/>
              </a:xfrm>
              <a:prstGeom prst="rect">
                <a:avLst/>
              </a:prstGeom>
              <a:blipFill>
                <a:blip r:embed="rId5"/>
                <a:stretch>
                  <a:fillRect l="-1317" b="-66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3_1#e45bfd66e?vaa=1&amp;vcp=1&amp;vop=1&amp;pid=721616607&amp;color=36,64,97&amp;bt=1&amp;bbb=1&amp;hb=1"/>
              <p:cNvSpPr/>
              <p:nvPr/>
            </p:nvSpPr>
            <p:spPr>
              <a:xfrm>
                <a:off x="539496" y="128646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17.〈要点10〉（多选）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说法正确的是(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3_1#e45bfd66e?vaa=1&amp;vcp=1&amp;vop=1&amp;pid=721616607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8646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5_1#e45bfd66e.bracket?vaa=1&amp;vcp=1&amp;vop=1&amp;pid=721616607&amp;color=36,64,97&amp;vpa=16&amp;bbb=1"/>
          <p:cNvSpPr/>
          <p:nvPr/>
        </p:nvSpPr>
        <p:spPr>
          <a:xfrm>
            <a:off x="2060321" y="1786972"/>
            <a:ext cx="7223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63_2#e45bfd66e.choices?vaa=1&amp;vcp=1&amp;vop=1&amp;pid=721616607&amp;color=36,64,97&amp;bbb=1"/>
              <p:cNvSpPr/>
              <p:nvPr/>
            </p:nvSpPr>
            <p:spPr>
              <a:xfrm>
                <a:off x="539496" y="2064594"/>
                <a:ext cx="11109960" cy="77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63_2#e45bfd66e.choices?vaa=1&amp;vcp=1&amp;vop=1&amp;pid=721616607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4594"/>
                <a:ext cx="11109960" cy="774700"/>
              </a:xfrm>
              <a:prstGeom prst="rect">
                <a:avLst/>
              </a:prstGeom>
              <a:blipFill>
                <a:blip r:embed="rId4"/>
                <a:stretch>
                  <a:fillRect l="-1317" b="-188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4_1#e45bfd66e?vaa=1&amp;vcp=1&amp;vop=1&amp;pid=721616607&amp;color=36,64,97&amp;bbb=1&amp;hb=1"/>
              <p:cNvSpPr/>
              <p:nvPr/>
            </p:nvSpPr>
            <p:spPr>
              <a:xfrm>
                <a:off x="539496" y="2839294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−1)+1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，令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，故D正确；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4_1#e45bfd66e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9294"/>
                <a:ext cx="11109960" cy="2868740"/>
              </a:xfrm>
              <a:prstGeom prst="rect">
                <a:avLst/>
              </a:prstGeom>
              <a:blipFill>
                <a:blip r:embed="rId5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7_1#58b9e61e3?vaa=1&amp;vcp=1&amp;vop=1&amp;pid=721616607&amp;color=36,64,97&amp;bt=1&amp;bbb=1"/>
              <p:cNvSpPr/>
              <p:nvPr/>
            </p:nvSpPr>
            <p:spPr>
              <a:xfrm>
                <a:off x="539496" y="188866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18.〈要点9〉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的展开式中有且仅有第五项的二项式系数最大，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则展开式中系数最大的是(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67_1#58b9e61e3?vaa=1&amp;vcp=1&amp;vop=1&amp;pid=721616607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8866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9_1#58b9e61e3.bracket?vaa=1&amp;vcp=1&amp;vop=1&amp;pid=721616607&amp;color=36,64,97&amp;vpa=17"/>
          <p:cNvSpPr/>
          <p:nvPr/>
        </p:nvSpPr>
        <p:spPr>
          <a:xfrm>
            <a:off x="10614406" y="207516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67_2#58b9e61e3.choices?vaa=1&amp;vcp=1&amp;vop=1&amp;pid=721616607&amp;color=36,64,97&amp;bbb=1"/>
          <p:cNvSpPr/>
          <p:nvPr/>
        </p:nvSpPr>
        <p:spPr>
          <a:xfrm>
            <a:off x="539496" y="2419337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.第二项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B.第三项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C.第四项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.第五项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8_1#58b9e61e3?vaa=1&amp;vcp=1&amp;vop=1&amp;pid=721616607&amp;color=36,64,97&amp;bbb=1&amp;hb=1"/>
              <p:cNvSpPr/>
              <p:nvPr/>
            </p:nvSpPr>
            <p:spPr>
              <a:xfrm>
                <a:off x="539496" y="2783827"/>
                <a:ext cx="11109960" cy="2383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的展开式中有且仅有第五项的二项式系数最大，所以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=0,1,2,3,4,5,6,7,8)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为奇数时，系数为负数；当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为偶数时，系数为正数，所以展开式中系数最大时，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为偶数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，由展开式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的通项可知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=256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792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=112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，所以展开式中系数最大的是第三项．故选B．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8_1#58b9e61e3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83827"/>
                <a:ext cx="11109960" cy="2383028"/>
              </a:xfrm>
              <a:prstGeom prst="rect">
                <a:avLst/>
              </a:prstGeom>
              <a:blipFill>
                <a:blip r:embed="rId4"/>
                <a:stretch>
                  <a:fillRect l="-1317" b="-56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1_1#dd687bb12?vaa=1&amp;vcp=1&amp;vop=1&amp;pid=721616607&amp;color=36,64,97&amp;bt=1&amp;bbb=1"/>
              <p:cNvSpPr/>
              <p:nvPr/>
            </p:nvSpPr>
            <p:spPr>
              <a:xfrm>
                <a:off x="539496" y="1252016"/>
                <a:ext cx="11109960" cy="5369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19.〈要点9〉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的展开式的二项式系数的最大值为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，系数的最大值为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71_1#dd687bb12?vaa=1&amp;vcp=1&amp;vop=1&amp;pid=721616607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52016"/>
                <a:ext cx="11109960" cy="536956"/>
              </a:xfrm>
              <a:prstGeom prst="rect">
                <a:avLst/>
              </a:prstGeom>
              <a:blipFill>
                <a:blip r:embed="rId3"/>
                <a:stretch>
                  <a:fillRect l="-1317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3_1#dd687bb12.blank?vaa=1&amp;vcp=1&amp;vop=1&amp;pid=721616607&amp;color=36,64,97&amp;vpa=18&amp;bbb=1"/>
          <p:cNvSpPr/>
          <p:nvPr/>
        </p:nvSpPr>
        <p:spPr>
          <a:xfrm>
            <a:off x="9589929" y="1408988"/>
            <a:ext cx="3952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72_1#dd687bb12?vaa=1&amp;vcp=1&amp;vop=1&amp;pid=721616607&amp;color=36,64,97&amp;bbb=1&amp;hb=1"/>
              <p:cNvSpPr/>
              <p:nvPr/>
            </p:nvSpPr>
            <p:spPr>
              <a:xfrm>
                <a:off x="539496" y="1797862"/>
                <a:ext cx="11109960" cy="39818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=0,1,⋯,6)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，取得最大值</a:t>
                </a: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=20.(1+2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=0,1,⋯,6)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，当满足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时，系数最大，即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!⋅(6−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+1)!⋅[6−(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+1)]!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!⋅(6−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−1)!⋅[6−(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−1)]!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6−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7−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+1≥2(6−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2(7−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,1,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,6，所以当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时，系数的最大值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72_1#dd687bb12?vaa=1&amp;vcp=1&amp;vop=1&amp;pid=72161660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97862"/>
                <a:ext cx="11109960" cy="3981895"/>
              </a:xfrm>
              <a:prstGeom prst="rect">
                <a:avLst/>
              </a:prstGeom>
              <a:blipFill>
                <a:blip r:embed="rId4"/>
                <a:stretch>
                  <a:fillRect l="-1317" r="-1592" b="-19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5_1#b0eef7195?vcp=1&amp;vop=1&amp;pid=721616607&amp;color=36,64,97&amp;bt=1&amp;bbb=1"/>
          <p:cNvSpPr/>
          <p:nvPr/>
        </p:nvSpPr>
        <p:spPr>
          <a:xfrm>
            <a:off x="539496" y="82800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20.〈要点8〉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76_1#52b331ead?vcp=1&amp;vop=1&amp;pid=b0eef7195&amp;color=36,64,97&amp;bbb=1"/>
              <p:cNvSpPr/>
              <p:nvPr/>
            </p:nvSpPr>
            <p:spPr>
              <a:xfrm>
                <a:off x="539496" y="1201634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BD.76_1#52b331ead?vcp=1&amp;vop=1&amp;pid=b0eef719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1634"/>
                <a:ext cx="11109960" cy="525971"/>
              </a:xfrm>
              <a:prstGeom prst="rect">
                <a:avLst/>
              </a:prstGeom>
              <a:blipFill>
                <a:blip r:embed="rId3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77_1#52b331ead?vcp=1&amp;vop=1&amp;pid=b0eef7195&amp;color=36,64,97&amp;bbb=1&amp;hb=1"/>
              <p:cNvSpPr/>
              <p:nvPr/>
            </p:nvSpPr>
            <p:spPr>
              <a:xfrm>
                <a:off x="539496" y="1738273"/>
                <a:ext cx="11109960" cy="1003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【证明】由二项式定理可得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6_AN.77_1#52b331ead?vcp=1&amp;vop=1&amp;pid=b0eef7195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8273"/>
                <a:ext cx="11109960" cy="1003300"/>
              </a:xfrm>
              <a:prstGeom prst="rect">
                <a:avLst/>
              </a:prstGeom>
              <a:blipFill>
                <a:blip r:embed="rId4"/>
                <a:stretch>
                  <a:fillRect l="-131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BD.78_1#289ba8d6c?vcp=1&amp;vop=1&amp;pid=b0eef7195&amp;color=36,64,97&amp;bbb=1"/>
              <p:cNvSpPr/>
              <p:nvPr/>
            </p:nvSpPr>
            <p:spPr>
              <a:xfrm>
                <a:off x="539496" y="3866476"/>
                <a:ext cx="11109960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时，证明：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BD.78_1#289ba8d6c?vcp=1&amp;vop=1&amp;pid=b0eef719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66476"/>
                <a:ext cx="11109960" cy="525971"/>
              </a:xfrm>
              <a:prstGeom prst="rect">
                <a:avLst/>
              </a:prstGeom>
              <a:blipFill>
                <a:blip r:embed="rId5"/>
                <a:stretch>
                  <a:fillRect l="-1317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79_1#289ba8d6c?vcp=1&amp;vop=1&amp;pid=b0eef7195&amp;color=36,64,97&amp;bbb=1"/>
              <p:cNvSpPr/>
              <p:nvPr/>
            </p:nvSpPr>
            <p:spPr>
              <a:xfrm>
                <a:off x="539496" y="4403115"/>
                <a:ext cx="11109960" cy="16943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【证明】由二项式定理得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6_AN.79_1#289ba8d6c?vcp=1&amp;vop=1&amp;pid=b0eef7195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03115"/>
                <a:ext cx="11109960" cy="1694371"/>
              </a:xfrm>
              <a:prstGeom prst="rect">
                <a:avLst/>
              </a:prstGeom>
              <a:blipFill>
                <a:blip r:embed="rId6"/>
                <a:stretch>
                  <a:fillRect l="-1317" b="-50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77_1#52b331ead?vcp=1&amp;vop=1&amp;pid=b0eef7195&amp;color=36,64,97&amp;bbb=1&amp;hb=1">
                <a:extLst>
                  <a:ext uri="{FF2B5EF4-FFF2-40B4-BE49-F238E27FC236}">
                    <a16:creationId xmlns:a16="http://schemas.microsoft.com/office/drawing/2014/main" id="{CA6C2D78-D5BE-DD36-505E-03D5783A8855}"/>
                  </a:ext>
                </a:extLst>
              </p:cNvPr>
              <p:cNvSpPr/>
              <p:nvPr/>
            </p:nvSpPr>
            <p:spPr>
              <a:xfrm>
                <a:off x="539496" y="2741573"/>
                <a:ext cx="11109960" cy="1119696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=3+2⋅(1−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)≥3+2×(1−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≥4(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成立.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O_6_AN.77_1#52b331ead?vcp=1&amp;vop=1&amp;pid=b0eef7195&amp;color=36,64,97&amp;bbb=1&amp;hb=1">
                <a:extLst>
                  <a:ext uri="{FF2B5EF4-FFF2-40B4-BE49-F238E27FC236}">
                    <a16:creationId xmlns:a16="http://schemas.microsoft.com/office/drawing/2014/main" id="{CA6C2D78-D5BE-DD36-505E-03D5783A88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1573"/>
                <a:ext cx="11109960" cy="1119696"/>
              </a:xfrm>
              <a:prstGeom prst="rect">
                <a:avLst/>
              </a:prstGeom>
              <a:blipFill>
                <a:blip r:embed="rId7"/>
                <a:stretch>
                  <a:fillRect l="-988" b="-76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6fe6ab04?vcp=1&amp;pid=143bec3e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80_1#410144071?vaa=1&amp;vcp=1&amp;vop=1&amp;pid=d6fe6ab04&amp;color=36,64,97&amp;bbb=1&amp;hb=1"/>
              <p:cNvSpPr/>
              <p:nvPr/>
            </p:nvSpPr>
            <p:spPr>
              <a:xfrm>
                <a:off x="539496" y="1202396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21.［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全国数学大赛］若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𝑚𝑥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的展开式中所有项的系数和为(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80_1#410144071?vaa=1&amp;vcp=1&amp;vop=1&amp;pid=d6fe6ab0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838200"/>
              </a:xfrm>
              <a:prstGeom prst="rect">
                <a:avLst/>
              </a:prstGeom>
              <a:blipFill>
                <a:blip r:embed="rId3"/>
                <a:stretch>
                  <a:fillRect l="-1317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82_1#410144071.bracket?vaa=1&amp;vcp=1&amp;vop=1&amp;pid=d6fe6ab04&amp;color=36,64,97&amp;vpa=19"/>
          <p:cNvSpPr/>
          <p:nvPr/>
        </p:nvSpPr>
        <p:spPr>
          <a:xfrm>
            <a:off x="5343779" y="171242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80_2#410144071.choices?vaa=1&amp;vcp=1&amp;vop=1&amp;pid=d6fe6ab04&amp;color=36,64,97&amp;bbb=1"/>
              <p:cNvSpPr/>
              <p:nvPr/>
            </p:nvSpPr>
            <p:spPr>
              <a:xfrm>
                <a:off x="539496" y="2041612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177415" algn="l"/>
                    <a:tab pos="5218430" algn="l"/>
                    <a:tab pos="82594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.0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80_2#410144071.choices?vaa=1&amp;vcp=1&amp;vop=1&amp;pid=d6fe6ab0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41612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81_1#410144071?vaa=1&amp;vcp=1&amp;vop=1&amp;pid=d6fe6ab04&amp;color=36,64,97&amp;bbb=1"/>
              <p:cNvSpPr/>
              <p:nvPr/>
            </p:nvSpPr>
            <p:spPr>
              <a:xfrm>
                <a:off x="539496" y="2406102"/>
                <a:ext cx="11109960" cy="25127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−11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+11)=0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11−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33</m:t>
                            </m:r>
                          </m:e>
                        </m:rad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014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014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展开式中所有项的系数和为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81_1#410144071?vaa=1&amp;vcp=1&amp;vop=1&amp;pid=d6fe6ab0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06102"/>
                <a:ext cx="11109960" cy="2512759"/>
              </a:xfrm>
              <a:prstGeom prst="rect">
                <a:avLst/>
              </a:prstGeom>
              <a:blipFill>
                <a:blip r:embed="rId5"/>
                <a:stretch>
                  <a:fillRect l="-1317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74660b39a.fixed?vcp=1&amp;pid=af4c08ed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74660b39a.fixed?vcp=1&amp;pid=af4c08ed7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endParaRPr lang="en-US" altLang="zh-CN" sz="5400" dirty="0"/>
          </a:p>
        </p:txBody>
      </p:sp>
      <p:sp>
        <p:nvSpPr>
          <p:cNvPr id="4" name="C_2_BD#74660b39a.fixed?vcp=1&amp;pid=af4c08ed7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43bec3e7.fixed?vcp=1&amp;pid=74660b39a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143bec3e7.fixed?vcp=1&amp;pid=74660b39a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6.3.1</a:t>
            </a:r>
            <a:endParaRPr lang="en-US" altLang="zh-CN" sz="5400" dirty="0"/>
          </a:p>
        </p:txBody>
      </p:sp>
      <p:sp>
        <p:nvSpPr>
          <p:cNvPr id="4" name="C_3_BD#143bec3e7.fixed?vcp=1&amp;pid=74660b39a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5400" dirty="0"/>
          </a:p>
        </p:txBody>
      </p:sp>
      <p:pic>
        <p:nvPicPr>
          <p:cNvPr id="5" name="C_3#143bec3e7.fixed?vcp=1&amp;pid=74660b39a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_BD#143bec3e7.fixed?vcp=1&amp;pid=74660b39a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6.3.2</a:t>
            </a:r>
            <a:endParaRPr lang="en-US" altLang="zh-CN" sz="5400" dirty="0"/>
          </a:p>
        </p:txBody>
      </p:sp>
      <p:sp>
        <p:nvSpPr>
          <p:cNvPr id="7" name="C_3_BD#143bec3e7.fixed?vcp=1&amp;pid=74660b39a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二项式系数的性质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7bc3d4a1?vcp=1&amp;pid=143bec3e7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3ebea75c7?vaa=1&amp;vcp=1&amp;vop=1&amp;pid=f7bc3d4a1&amp;color=36,64,97&amp;bbb=1"/>
              <p:cNvSpPr/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1.〈易错点〉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的展开式中第4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项是(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3ebea75c7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3ebea75c7.bracket?vaa=1&amp;vcp=1&amp;vop=1&amp;pid=f7bc3d4a1&amp;color=36,64,97&amp;vpa=1"/>
          <p:cNvSpPr/>
          <p:nvPr/>
        </p:nvSpPr>
        <p:spPr>
          <a:xfrm>
            <a:off x="4876927" y="128697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3ebea75c7.choices?vaa=1&amp;vcp=1&amp;vop=1&amp;pid=f7bc3d4a1&amp;color=36,64,97&amp;bbb=1"/>
              <p:cNvSpPr/>
              <p:nvPr/>
            </p:nvSpPr>
            <p:spPr>
              <a:xfrm>
                <a:off x="539496" y="1608859"/>
                <a:ext cx="11109960" cy="3663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761615" algn="l"/>
                    <a:tab pos="5497830" algn="l"/>
                    <a:tab pos="839914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3ebea75c7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08859"/>
                <a:ext cx="11109960" cy="366395"/>
              </a:xfrm>
              <a:prstGeom prst="rect">
                <a:avLst/>
              </a:prstGeom>
              <a:blipFill>
                <a:blip r:embed="rId4"/>
                <a:stretch>
                  <a:fillRect l="-1317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3ebea75c7?vaa=1&amp;vcp=1&amp;vop=1&amp;pid=f7bc3d4a1&amp;color=36,64,97&amp;bbb=1"/>
              <p:cNvSpPr/>
              <p:nvPr/>
            </p:nvSpPr>
            <p:spPr>
              <a:xfrm>
                <a:off x="539496" y="1984017"/>
                <a:ext cx="11109960" cy="7827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3ebea75c7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17"/>
                <a:ext cx="11109960" cy="782765"/>
              </a:xfrm>
              <a:prstGeom prst="rect">
                <a:avLst/>
              </a:prstGeom>
              <a:blipFill>
                <a:blip r:embed="rId5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fefe8eb69?vaa=1&amp;vcp=1&amp;vop=1&amp;pid=f7bc3d4a1&amp;color=36,64,97&amp;bt=1&amp;bbb=1"/>
              <p:cNvSpPr/>
              <p:nvPr/>
            </p:nvSpPr>
            <p:spPr>
              <a:xfrm>
                <a:off x="539496" y="2222677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fefe8eb69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22677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fefe8eb69.bracket?vaa=1&amp;vcp=1&amp;vop=1&amp;pid=f7bc3d4a1&amp;color=36,64,97&amp;vpa=2"/>
          <p:cNvSpPr/>
          <p:nvPr/>
        </p:nvSpPr>
        <p:spPr>
          <a:xfrm>
            <a:off x="3846449" y="240917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fefe8eb69.choices?vaa=1&amp;vcp=1&amp;vop=1&amp;pid=f7bc3d4a1&amp;color=36,64,97&amp;bbb=1"/>
              <p:cNvSpPr/>
              <p:nvPr/>
            </p:nvSpPr>
            <p:spPr>
              <a:xfrm>
                <a:off x="539496" y="2753347"/>
                <a:ext cx="11109960" cy="11100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66293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  <a:tabLst>
                    <a:tab pos="5662930" algn="l"/>
                  </a:tabLst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fefe8eb69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53347"/>
                <a:ext cx="11109960" cy="1110044"/>
              </a:xfrm>
              <a:prstGeom prst="rect">
                <a:avLst/>
              </a:prstGeom>
              <a:blipFill>
                <a:blip r:embed="rId4"/>
                <a:stretch>
                  <a:fillRect l="-1317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fefe8eb69?vaa=1&amp;vcp=1&amp;vop=1&amp;pid=f7bc3d4a1&amp;color=36,64,97&amp;bbb=1&amp;hb=1"/>
              <p:cNvSpPr/>
              <p:nvPr/>
            </p:nvSpPr>
            <p:spPr>
              <a:xfrm>
                <a:off x="539496" y="3875773"/>
                <a:ext cx="11109960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解析】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fefe8eb69?vaa=1&amp;vcp=1&amp;vop=1&amp;pid=f7bc3d4a1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5773"/>
                <a:ext cx="11109960" cy="838200"/>
              </a:xfrm>
              <a:prstGeom prst="rect">
                <a:avLst/>
              </a:prstGeom>
              <a:blipFill>
                <a:blip r:embed="rId5"/>
                <a:stretch>
                  <a:fillRect l="-1317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9_1#a51a70210?vaa=1&amp;vcp=1&amp;vop=1&amp;pid=f7bc3d4a1&amp;color=36,64,97&amp;bt=1&amp;bbb=1"/>
              <p:cNvSpPr/>
              <p:nvPr/>
            </p:nvSpPr>
            <p:spPr>
              <a:xfrm>
                <a:off x="539496" y="2766777"/>
                <a:ext cx="11109960" cy="4607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[安徽宿州2024高二期中]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9_1#a51a70210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66777"/>
                <a:ext cx="11109960" cy="460756"/>
              </a:xfrm>
              <a:prstGeom prst="rect">
                <a:avLst/>
              </a:prstGeom>
              <a:blipFill>
                <a:blip r:embed="rId3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1_1#a51a70210.bracket?vaa=1&amp;vcp=1&amp;vop=1&amp;pid=f7bc3d4a1&amp;color=36,64,97&amp;vpa=3"/>
          <p:cNvSpPr/>
          <p:nvPr/>
        </p:nvSpPr>
        <p:spPr>
          <a:xfrm>
            <a:off x="6839395" y="2895427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a51a70210.choices?vaa=1&amp;vcp=1&amp;vop=1&amp;pid=f7bc3d4a1&amp;color=36,64,97&amp;bbb=1"/>
              <p:cNvSpPr/>
              <p:nvPr/>
            </p:nvSpPr>
            <p:spPr>
              <a:xfrm>
                <a:off x="539496" y="3237819"/>
                <a:ext cx="11109960" cy="4589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3034665" algn="l"/>
                    <a:tab pos="5840730" algn="l"/>
                    <a:tab pos="86721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a51a70210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37819"/>
                <a:ext cx="11109960" cy="458978"/>
              </a:xfrm>
              <a:prstGeom prst="rect">
                <a:avLst/>
              </a:prstGeom>
              <a:blipFill>
                <a:blip r:embed="rId4"/>
                <a:stretch>
                  <a:fillRect l="-1317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a51a70210?vaa=1&amp;vcp=1&amp;vop=1&amp;pid=f7bc3d4a1&amp;color=36,64,97&amp;bbb=1"/>
              <p:cNvSpPr/>
              <p:nvPr/>
            </p:nvSpPr>
            <p:spPr>
              <a:xfrm>
                <a:off x="539496" y="3707655"/>
                <a:ext cx="11109960" cy="4612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借助二项式定理可得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-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a51a70210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07655"/>
                <a:ext cx="11109960" cy="461201"/>
              </a:xfrm>
              <a:prstGeom prst="rect">
                <a:avLst/>
              </a:prstGeom>
              <a:blipFill>
                <a:blip r:embed="rId5"/>
                <a:stretch>
                  <a:fillRect l="-1317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3_1#756e5955c?vaa=1&amp;vcp=1&amp;vop=1&amp;pid=f7bc3d4a1&amp;color=36,64,97&amp;bt=1&amp;bbb=1&amp;hb=1"/>
              <p:cNvSpPr/>
              <p:nvPr/>
            </p:nvSpPr>
            <p:spPr>
              <a:xfrm>
                <a:off x="539496" y="2314244"/>
                <a:ext cx="11109960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4.〈易错点〉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[广东中山2025高二月考]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的展开式中，第2项、第3项、第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4项的二项式系数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成等差数列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3_1#756e5955c?vaa=1&amp;vcp=1&amp;vop=1&amp;pid=f7bc3d4a1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14244"/>
                <a:ext cx="11109960" cy="821055"/>
              </a:xfrm>
              <a:prstGeom prst="rect">
                <a:avLst/>
              </a:prstGeom>
              <a:blipFill>
                <a:blip r:embed="rId3"/>
                <a:stretch>
                  <a:fillRect l="-1317" r="-384" b="-179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5_1#756e5955c.bracket?vaa=1&amp;vcp=1&amp;vop=1&amp;pid=f7bc3d4a1&amp;color=36,64,97&amp;vpa=4"/>
          <p:cNvSpPr/>
          <p:nvPr/>
        </p:nvSpPr>
        <p:spPr>
          <a:xfrm>
            <a:off x="2672271" y="28514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756e5955c.choices?vaa=1&amp;vcp=1&amp;vop=1&amp;pid=f7bc3d4a1&amp;color=36,64,97&amp;bbb=1"/>
          <p:cNvSpPr/>
          <p:nvPr/>
        </p:nvSpPr>
        <p:spPr>
          <a:xfrm>
            <a:off x="539496" y="314482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491480" algn="l"/>
                <a:tab pos="82245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C.7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.2或7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756e5955c?vaa=1&amp;vcp=1&amp;vop=1&amp;pid=f7bc3d4a1&amp;color=36,64,97&amp;bbb=1"/>
              <p:cNvSpPr/>
              <p:nvPr/>
            </p:nvSpPr>
            <p:spPr>
              <a:xfrm>
                <a:off x="539496" y="3509313"/>
                <a:ext cx="11109960" cy="1217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第2项、第3项、第4项的二项式系数成等差数列，即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构成等差数列，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756e5955c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09313"/>
                <a:ext cx="11109960" cy="1217359"/>
              </a:xfrm>
              <a:prstGeom prst="rect">
                <a:avLst/>
              </a:prstGeom>
              <a:blipFill>
                <a:blip r:embed="rId4"/>
                <a:stretch>
                  <a:fillRect l="-1317" b="-115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090eef49f?vaa=1&amp;vcp=1&amp;vop=1&amp;pid=f7bc3d4a1&amp;color=36,64,97&amp;bt=1&amp;bbb=1"/>
              <p:cNvSpPr/>
              <p:nvPr/>
            </p:nvSpPr>
            <p:spPr>
              <a:xfrm>
                <a:off x="539496" y="2425591"/>
                <a:ext cx="11109960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[福建五校2025高二联考]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的展开式中的常数项为(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17_1#090eef49f?vaa=1&amp;vcp=1&amp;vop=1&amp;pid=f7bc3d4a1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25591"/>
                <a:ext cx="11109960" cy="525844"/>
              </a:xfrm>
              <a:prstGeom prst="rect">
                <a:avLst/>
              </a:prstGeom>
              <a:blipFill>
                <a:blip r:embed="rId3"/>
                <a:stretch>
                  <a:fillRect l="-1317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9_1#090eef49f.bracket?vaa=1&amp;vcp=1&amp;vop=1&amp;pid=f7bc3d4a1&amp;color=36,64,97&amp;vpa=5"/>
          <p:cNvSpPr/>
          <p:nvPr/>
        </p:nvSpPr>
        <p:spPr>
          <a:xfrm>
            <a:off x="7827074" y="261209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17_2#090eef49f.choices?vaa=1&amp;vcp=1&amp;vop=1&amp;pid=f7bc3d4a1&amp;color=36,64,97&amp;bbb=1"/>
              <p:cNvSpPr/>
              <p:nvPr/>
            </p:nvSpPr>
            <p:spPr>
              <a:xfrm>
                <a:off x="539496" y="2956261"/>
                <a:ext cx="11109960" cy="5362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4165" algn="l"/>
                    <a:tab pos="5662930" algn="l"/>
                    <a:tab pos="8481695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17_2#090eef49f.choices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56261"/>
                <a:ext cx="11109960" cy="536258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8_1#090eef49f?vaa=1&amp;vcp=1&amp;vop=1&amp;pid=f7bc3d4a1&amp;color=36,64,97&amp;bbb=1"/>
              <p:cNvSpPr/>
              <p:nvPr/>
            </p:nvSpPr>
            <p:spPr>
              <a:xfrm>
                <a:off x="539496" y="3499250"/>
                <a:ext cx="11109960" cy="11112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8_1#090eef49f?vaa=1&amp;vcp=1&amp;vop=1&amp;pid=f7bc3d4a1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99250"/>
                <a:ext cx="11109960" cy="1111250"/>
              </a:xfrm>
              <a:prstGeom prst="rect">
                <a:avLst/>
              </a:prstGeom>
              <a:blipFill>
                <a:blip r:embed="rId5"/>
                <a:stretch>
                  <a:fillRect l="-1317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2751</Words>
  <Application>Microsoft Office PowerPoint</Application>
  <PresentationFormat>宽屏</PresentationFormat>
  <Paragraphs>180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2025-10-21T02:16:09Z</dcterms:created>
  <dcterms:modified xsi:type="dcterms:W3CDTF">2025-10-21T02:32:58Z</dcterms:modified>
  <cp:category/>
  <cp:contentStatus/>
</cp:coreProperties>
</file>